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69" r:id="rId4"/>
    <p:sldId id="279" r:id="rId5"/>
    <p:sldId id="281" r:id="rId6"/>
    <p:sldId id="282" r:id="rId7"/>
    <p:sldId id="262" r:id="rId8"/>
    <p:sldId id="286" r:id="rId9"/>
    <p:sldId id="284" r:id="rId10"/>
    <p:sldId id="285" r:id="rId11"/>
    <p:sldId id="274" r:id="rId12"/>
    <p:sldId id="287" r:id="rId13"/>
    <p:sldId id="264" r:id="rId14"/>
    <p:sldId id="288" r:id="rId15"/>
    <p:sldId id="289" r:id="rId16"/>
    <p:sldId id="266" r:id="rId17"/>
    <p:sldId id="290" r:id="rId18"/>
    <p:sldId id="291" r:id="rId19"/>
    <p:sldId id="278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A97F37"/>
    <a:srgbClr val="FF9900"/>
    <a:srgbClr val="F0F064"/>
    <a:srgbClr val="FFCB00"/>
    <a:srgbClr val="00FF00"/>
    <a:srgbClr val="00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5" d="100"/>
          <a:sy n="95" d="100"/>
        </p:scale>
        <p:origin x="123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 dirty="0"/>
          </a:p>
        </p:txBody>
      </p:sp>
      <p:sp>
        <p:nvSpPr>
          <p:cNvPr id="1048664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 dirty="0"/>
          </a:p>
        </p:txBody>
      </p:sp>
      <p:sp>
        <p:nvSpPr>
          <p:cNvPr id="1048665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66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7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 dirty="0"/>
          </a:p>
        </p:txBody>
      </p:sp>
      <p:sp>
        <p:nvSpPr>
          <p:cNvPr id="104866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7786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06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104860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0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5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5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5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5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37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3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3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2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2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3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48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4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5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5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14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15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1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1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1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20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21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23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2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2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2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3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3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58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59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6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6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6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42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dirty="0"/>
              <a:t>Click icon to add picture</a:t>
            </a:r>
            <a:endParaRPr lang="en-US" dirty="0"/>
          </a:p>
        </p:txBody>
      </p:sp>
      <p:sp>
        <p:nvSpPr>
          <p:cNvPr id="1048643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4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64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"/>
          <p:cNvSpPr>
            <a:spLocks noGrp="1"/>
          </p:cNvSpPr>
          <p:nvPr>
            <p:ph type="ctrTitle"/>
          </p:nvPr>
        </p:nvSpPr>
        <p:spPr>
          <a:xfrm>
            <a:off x="685800" y="2491991"/>
            <a:ext cx="7772400" cy="1017972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  <p:sp>
        <p:nvSpPr>
          <p:cNvPr id="104861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447448"/>
          </a:xfrm>
        </p:spPr>
        <p:txBody>
          <a:bodyPr/>
          <a:lstStyle/>
          <a:p>
            <a:r>
              <a:rPr lang="es-CO" altLang="zh-CN" dirty="0">
                <a:solidFill>
                  <a:srgbClr val="FFFF00"/>
                </a:solidFill>
                <a:latin typeface="Gunplay" panose="04010506050000020003" pitchFamily="82" charset="0"/>
              </a:rPr>
              <a:t>DIVERSIÓN</a:t>
            </a:r>
            <a:r>
              <a:rPr lang="en-US" altLang="zh-CN" dirty="0">
                <a:solidFill>
                  <a:srgbClr val="FFFF00"/>
                </a:solidFill>
                <a:latin typeface="Gunplay" panose="04010506050000020003" pitchFamily="82" charset="0"/>
              </a:rPr>
              <a:t>  </a:t>
            </a:r>
            <a:r>
              <a:rPr lang="es-CO" altLang="zh-CN" dirty="0">
                <a:solidFill>
                  <a:srgbClr val="FFFF00"/>
                </a:solidFill>
                <a:latin typeface="Gunplay" panose="04010506050000020003" pitchFamily="82" charset="0"/>
              </a:rPr>
              <a:t>OCULTA</a:t>
            </a:r>
            <a:r>
              <a:rPr lang="en-US" altLang="zh-CN" dirty="0">
                <a:solidFill>
                  <a:srgbClr val="FFFF00"/>
                </a:solidFill>
                <a:latin typeface="Gunplay" panose="04010506050000020003" pitchFamily="82" charset="0"/>
              </a:rPr>
              <a:t>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Imagen 2097151"/>
          <p:cNvPicPr>
            <a:picLocks/>
          </p:cNvPicPr>
          <p:nvPr/>
        </p:nvPicPr>
        <p:blipFill>
          <a:blip r:embed="rId2"/>
          <a:srcRect l="3266" r="3266"/>
          <a:stretch>
            <a:fillRect/>
          </a:stretch>
        </p:blipFill>
        <p:spPr>
          <a:xfrm>
            <a:off x="-81912" y="0"/>
            <a:ext cx="9324256" cy="6983150"/>
          </a:xfrm>
          <a:prstGeom prst="rect">
            <a:avLst/>
          </a:prstGeom>
        </p:spPr>
      </p:pic>
      <p:sp>
        <p:nvSpPr>
          <p:cNvPr id="22" name="Rectángulo redondeado 1">
            <a:extLst>
              <a:ext uri="{FF2B5EF4-FFF2-40B4-BE49-F238E27FC236}">
                <a16:creationId xmlns:a16="http://schemas.microsoft.com/office/drawing/2014/main" id="{C1D40E61-1477-4D55-89AC-3AD148CA6C66}"/>
              </a:ext>
            </a:extLst>
          </p:cNvPr>
          <p:cNvSpPr/>
          <p:nvPr/>
        </p:nvSpPr>
        <p:spPr>
          <a:xfrm>
            <a:off x="527299" y="783771"/>
            <a:ext cx="8190439" cy="22005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6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Desencriptar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Descubre el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“GLWL OL JFV KFVWZH RÑZTRNZI VH IVZO”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7CF6C2E-3F8B-4278-A72F-7DC30F64D451}"/>
              </a:ext>
            </a:extLst>
          </p:cNvPr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E8CD3EE-4179-461D-B093-B8EDACB07CE5}"/>
              </a:ext>
            </a:extLst>
          </p:cNvPr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93651AF4-52F9-4003-B320-D1CC5B9D6453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5557A03-FA93-41A8-BBBB-CEE8D6D133CD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100 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77546F6-1612-4911-B8BA-C76F3D5CDBD9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2 - CÓDIGO ATBAS 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A0C87E6A-42A4-499F-A9AE-377E18895D4A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EB80D306-2FF2-482F-A3A2-FF22A8F22C2A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00F8D99B-C54A-4406-9186-E7D02704ECF5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511F4339-AB3A-47AC-9635-A4CAD55D4761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  <p:extLst>
      <p:ext uri="{BB962C8B-B14F-4D97-AF65-F5344CB8AC3E}">
        <p14:creationId xmlns:p14="http://schemas.microsoft.com/office/powerpoint/2010/main" val="803067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Imagen 2097151"/>
          <p:cNvPicPr>
            <a:picLocks/>
          </p:cNvPicPr>
          <p:nvPr/>
        </p:nvPicPr>
        <p:blipFill>
          <a:blip r:embed="rId2"/>
          <a:srcRect l="3266" r="3266"/>
          <a:stretch>
            <a:fillRect/>
          </a:stretch>
        </p:blipFill>
        <p:spPr>
          <a:xfrm>
            <a:off x="-81912" y="0"/>
            <a:ext cx="9324256" cy="6983150"/>
          </a:xfrm>
          <a:prstGeom prst="rect">
            <a:avLst/>
          </a:prstGeom>
        </p:spPr>
      </p:pic>
      <p:sp>
        <p:nvSpPr>
          <p:cNvPr id="22" name="Rectángulo redondeado 1">
            <a:extLst>
              <a:ext uri="{FF2B5EF4-FFF2-40B4-BE49-F238E27FC236}">
                <a16:creationId xmlns:a16="http://schemas.microsoft.com/office/drawing/2014/main" id="{C1D40E61-1477-4D55-89AC-3AD148CA6C66}"/>
              </a:ext>
            </a:extLst>
          </p:cNvPr>
          <p:cNvSpPr/>
          <p:nvPr/>
        </p:nvSpPr>
        <p:spPr>
          <a:xfrm>
            <a:off x="527299" y="783771"/>
            <a:ext cx="8190439" cy="2421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10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Codificar el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“LA VIDA ES REALMENTE SENCILLA, PERO INSISTIMOS EN HACERLA DIFÍCIL”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7CF6C2E-3F8B-4278-A72F-7DC30F64D451}"/>
              </a:ext>
            </a:extLst>
          </p:cNvPr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E8CD3EE-4179-461D-B093-B8EDACB07CE5}"/>
              </a:ext>
            </a:extLst>
          </p:cNvPr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93651AF4-52F9-4003-B320-D1CC5B9D6453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5557A03-FA93-41A8-BBBB-CEE8D6D133CD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100 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77546F6-1612-4911-B8BA-C76F3D5CDBD9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2 - CÓDIGO ATBAS 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A0C87E6A-42A4-499F-A9AE-377E18895D4A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EB80D306-2FF2-482F-A3A2-FF22A8F22C2A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00F8D99B-C54A-4406-9186-E7D02704ECF5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511F4339-AB3A-47AC-9635-A4CAD55D4761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  <p:extLst>
      <p:ext uri="{BB962C8B-B14F-4D97-AF65-F5344CB8AC3E}">
        <p14:creationId xmlns:p14="http://schemas.microsoft.com/office/powerpoint/2010/main" val="2937769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Imagen 2097154"/>
          <p:cNvPicPr>
            <a:picLocks/>
          </p:cNvPicPr>
          <p:nvPr/>
        </p:nvPicPr>
        <p:blipFill rotWithShape="1">
          <a:blip r:embed="rId2"/>
          <a:srcRect r="4795"/>
          <a:stretch/>
        </p:blipFill>
        <p:spPr>
          <a:xfrm>
            <a:off x="0" y="0"/>
            <a:ext cx="9131121" cy="6949069"/>
          </a:xfrm>
          <a:prstGeom prst="rect">
            <a:avLst/>
          </a:prstGeom>
        </p:spPr>
      </p:pic>
      <p:sp>
        <p:nvSpPr>
          <p:cNvPr id="13" name="Rectángulo redondeado 1">
            <a:extLst>
              <a:ext uri="{FF2B5EF4-FFF2-40B4-BE49-F238E27FC236}">
                <a16:creationId xmlns:a16="http://schemas.microsoft.com/office/drawing/2014/main" id="{3D22AE76-7D07-4759-9345-ADE8E2556C61}"/>
              </a:ext>
            </a:extLst>
          </p:cNvPr>
          <p:cNvSpPr/>
          <p:nvPr/>
        </p:nvSpPr>
        <p:spPr>
          <a:xfrm>
            <a:off x="527299" y="783771"/>
            <a:ext cx="8190439" cy="2421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11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Desencriptar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Encuentra la palabra oculta: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“42 32 51 44 12 11 24 11”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16A05EF-6636-4627-BCA1-0343FA409CB2}"/>
              </a:ext>
            </a:extLst>
          </p:cNvPr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60FF693-CE1B-4817-9347-B0B4142EAD6F}"/>
              </a:ext>
            </a:extLst>
          </p:cNvPr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F287A59-D178-4A20-8D43-7667C028A169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79E021F-54CF-4C02-B049-B663E7C99CAE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100 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95971DC-1DD5-4DB9-B061-A5F4BAD01E92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3 – CIFRA DE POLIBI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78610C9-DA76-42AC-84D5-993ABE9A89D5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BA60AF6-BCB9-4D14-9029-CF61584271A8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A2F4844-07B2-4534-8441-54A5B3AD3979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F6DD4E2-1BA5-4D32-AC05-9D13FA49C986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  <p:extLst>
      <p:ext uri="{BB962C8B-B14F-4D97-AF65-F5344CB8AC3E}">
        <p14:creationId xmlns:p14="http://schemas.microsoft.com/office/powerpoint/2010/main" val="1814384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Imagen 2097154"/>
          <p:cNvPicPr>
            <a:picLocks/>
          </p:cNvPicPr>
          <p:nvPr/>
        </p:nvPicPr>
        <p:blipFill rotWithShape="1">
          <a:blip r:embed="rId2"/>
          <a:srcRect r="4795"/>
          <a:stretch/>
        </p:blipFill>
        <p:spPr>
          <a:xfrm>
            <a:off x="0" y="0"/>
            <a:ext cx="9131121" cy="6949069"/>
          </a:xfrm>
          <a:prstGeom prst="rect">
            <a:avLst/>
          </a:prstGeom>
        </p:spPr>
      </p:pic>
      <p:sp>
        <p:nvSpPr>
          <p:cNvPr id="13" name="Rectángulo redondeado 1">
            <a:extLst>
              <a:ext uri="{FF2B5EF4-FFF2-40B4-BE49-F238E27FC236}">
                <a16:creationId xmlns:a16="http://schemas.microsoft.com/office/drawing/2014/main" id="{3D22AE76-7D07-4759-9345-ADE8E2556C61}"/>
              </a:ext>
            </a:extLst>
          </p:cNvPr>
          <p:cNvSpPr/>
          <p:nvPr/>
        </p:nvSpPr>
        <p:spPr>
          <a:xfrm>
            <a:off x="527299" y="783771"/>
            <a:ext cx="8190439" cy="2421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16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Codifica el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“LEE ANTES DE PENSAR”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16A05EF-6636-4627-BCA1-0343FA409CB2}"/>
              </a:ext>
            </a:extLst>
          </p:cNvPr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60FF693-CE1B-4817-9347-B0B4142EAD6F}"/>
              </a:ext>
            </a:extLst>
          </p:cNvPr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F287A59-D178-4A20-8D43-7667C028A169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79E021F-54CF-4C02-B049-B663E7C99CAE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100 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95971DC-1DD5-4DB9-B061-A5F4BAD01E92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3 – CIFRA DE POLIBI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78610C9-DA76-42AC-84D5-993ABE9A89D5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BA60AF6-BCB9-4D14-9029-CF61584271A8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A2F4844-07B2-4534-8441-54A5B3AD3979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F6DD4E2-1BA5-4D32-AC05-9D13FA49C986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>
            <a:extLst>
              <a:ext uri="{FF2B5EF4-FFF2-40B4-BE49-F238E27FC236}">
                <a16:creationId xmlns:a16="http://schemas.microsoft.com/office/drawing/2014/main" id="{5E759A41-F3AB-44F9-A668-E67C08C893AF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4580"/>
          <a:stretch/>
        </p:blipFill>
        <p:spPr>
          <a:xfrm>
            <a:off x="0" y="0"/>
            <a:ext cx="9144000" cy="6902922"/>
          </a:xfrm>
          <a:prstGeom prst="rect">
            <a:avLst/>
          </a:prstGeom>
        </p:spPr>
      </p:pic>
      <p:sp>
        <p:nvSpPr>
          <p:cNvPr id="13" name="Rectángulo redondeado 1">
            <a:extLst>
              <a:ext uri="{FF2B5EF4-FFF2-40B4-BE49-F238E27FC236}">
                <a16:creationId xmlns:a16="http://schemas.microsoft.com/office/drawing/2014/main" id="{3D22AE76-7D07-4759-9345-ADE8E2556C61}"/>
              </a:ext>
            </a:extLst>
          </p:cNvPr>
          <p:cNvSpPr/>
          <p:nvPr/>
        </p:nvSpPr>
        <p:spPr>
          <a:xfrm>
            <a:off x="527299" y="783771"/>
            <a:ext cx="8190439" cy="2421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17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Codifica el mensaje con clave 4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“LEE ANTES DE PENSAR”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16A05EF-6636-4627-BCA1-0343FA409CB2}"/>
              </a:ext>
            </a:extLst>
          </p:cNvPr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60FF693-CE1B-4817-9347-B0B4142EAD6F}"/>
              </a:ext>
            </a:extLst>
          </p:cNvPr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F287A59-D178-4A20-8D43-7667C028A169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79E021F-54CF-4C02-B049-B663E7C99CAE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100 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95971DC-1DD5-4DB9-B061-A5F4BAD01E92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4 – CIFRA DE CESAR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78610C9-DA76-42AC-84D5-993ABE9A89D5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BA60AF6-BCB9-4D14-9029-CF61584271A8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A2F4844-07B2-4534-8441-54A5B3AD3979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F6DD4E2-1BA5-4D32-AC05-9D13FA49C986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  <p:extLst>
      <p:ext uri="{BB962C8B-B14F-4D97-AF65-F5344CB8AC3E}">
        <p14:creationId xmlns:p14="http://schemas.microsoft.com/office/powerpoint/2010/main" val="2902553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>
            <a:extLst>
              <a:ext uri="{FF2B5EF4-FFF2-40B4-BE49-F238E27FC236}">
                <a16:creationId xmlns:a16="http://schemas.microsoft.com/office/drawing/2014/main" id="{5E759A41-F3AB-44F9-A668-E67C08C893AF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4580"/>
          <a:stretch/>
        </p:blipFill>
        <p:spPr>
          <a:xfrm>
            <a:off x="0" y="0"/>
            <a:ext cx="9144000" cy="6902922"/>
          </a:xfrm>
          <a:prstGeom prst="rect">
            <a:avLst/>
          </a:prstGeom>
        </p:spPr>
      </p:pic>
      <p:sp>
        <p:nvSpPr>
          <p:cNvPr id="13" name="Rectángulo redondeado 1">
            <a:extLst>
              <a:ext uri="{FF2B5EF4-FFF2-40B4-BE49-F238E27FC236}">
                <a16:creationId xmlns:a16="http://schemas.microsoft.com/office/drawing/2014/main" id="{3D22AE76-7D07-4759-9345-ADE8E2556C61}"/>
              </a:ext>
            </a:extLst>
          </p:cNvPr>
          <p:cNvSpPr/>
          <p:nvPr/>
        </p:nvSpPr>
        <p:spPr>
          <a:xfrm>
            <a:off x="527299" y="783771"/>
            <a:ext cx="8190439" cy="2421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18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Desencriptar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Descubre la palabra con clave 5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“DQVBDRVXDKR”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16A05EF-6636-4627-BCA1-0343FA409CB2}"/>
              </a:ext>
            </a:extLst>
          </p:cNvPr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60FF693-CE1B-4817-9347-B0B4142EAD6F}"/>
              </a:ext>
            </a:extLst>
          </p:cNvPr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F287A59-D178-4A20-8D43-7667C028A169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79E021F-54CF-4C02-B049-B663E7C99CAE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100 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95971DC-1DD5-4DB9-B061-A5F4BAD01E92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4 – CIFRA DE CESAR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78610C9-DA76-42AC-84D5-993ABE9A89D5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BA60AF6-BCB9-4D14-9029-CF61584271A8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A2F4844-07B2-4534-8441-54A5B3AD3979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F6DD4E2-1BA5-4D32-AC05-9D13FA49C986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  <p:extLst>
      <p:ext uri="{BB962C8B-B14F-4D97-AF65-F5344CB8AC3E}">
        <p14:creationId xmlns:p14="http://schemas.microsoft.com/office/powerpoint/2010/main" val="1936043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Imagen 209715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92128" cy="6942502"/>
          </a:xfrm>
          <a:prstGeom prst="rect">
            <a:avLst/>
          </a:prstGeom>
        </p:spPr>
      </p:pic>
      <p:sp>
        <p:nvSpPr>
          <p:cNvPr id="13" name="Rectángulo redondeado 1">
            <a:extLst>
              <a:ext uri="{FF2B5EF4-FFF2-40B4-BE49-F238E27FC236}">
                <a16:creationId xmlns:a16="http://schemas.microsoft.com/office/drawing/2014/main" id="{CA877A87-1B75-41EA-B1A0-C0F3C758E316}"/>
              </a:ext>
            </a:extLst>
          </p:cNvPr>
          <p:cNvSpPr/>
          <p:nvPr/>
        </p:nvSpPr>
        <p:spPr>
          <a:xfrm>
            <a:off x="527299" y="783771"/>
            <a:ext cx="8190439" cy="2421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22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Ordena el mensaje con una matriz de 5x5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“DQVBDRVXDKR”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3AC8CD3-C274-463E-829E-CDB1741F0066}"/>
              </a:ext>
            </a:extLst>
          </p:cNvPr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E3AF010-CEE3-4952-B6DE-3BE3A8819996}"/>
              </a:ext>
            </a:extLst>
          </p:cNvPr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8C89BCE-70A2-4EFA-AF6D-9A94EA7C8CF0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C3ECD5F-77C1-4334-A2F8-01324317B6DD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100 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401C66F-D260-48FC-B6EA-E501530CFC78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5 – MATRIZ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059687A-A709-4F89-B4E0-BF2486162533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8110D0C-8920-4089-B4CB-5B8FEA74B27A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B5FF4A29-2276-4809-9ED8-75D8C9C1FE1C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FFA6EB90-063B-4BD9-AC19-D469BECCCA47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Imagen 209715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92128" cy="6942502"/>
          </a:xfrm>
          <a:prstGeom prst="rect">
            <a:avLst/>
          </a:prstGeom>
        </p:spPr>
      </p:pic>
      <p:sp>
        <p:nvSpPr>
          <p:cNvPr id="13" name="Rectángulo redondeado 1">
            <a:extLst>
              <a:ext uri="{FF2B5EF4-FFF2-40B4-BE49-F238E27FC236}">
                <a16:creationId xmlns:a16="http://schemas.microsoft.com/office/drawing/2014/main" id="{CA877A87-1B75-41EA-B1A0-C0F3C758E316}"/>
              </a:ext>
            </a:extLst>
          </p:cNvPr>
          <p:cNvSpPr/>
          <p:nvPr/>
        </p:nvSpPr>
        <p:spPr>
          <a:xfrm>
            <a:off x="527299" y="783771"/>
            <a:ext cx="8190439" cy="1520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26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Desencriptar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Con la matriz dada, descubrir el mensaje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3AC8CD3-C274-463E-829E-CDB1741F0066}"/>
              </a:ext>
            </a:extLst>
          </p:cNvPr>
          <p:cNvSpPr txBox="1"/>
          <p:nvPr/>
        </p:nvSpPr>
        <p:spPr>
          <a:xfrm>
            <a:off x="6916220" y="542979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E3AF010-CEE3-4952-B6DE-3BE3A8819996}"/>
              </a:ext>
            </a:extLst>
          </p:cNvPr>
          <p:cNvSpPr txBox="1"/>
          <p:nvPr/>
        </p:nvSpPr>
        <p:spPr>
          <a:xfrm>
            <a:off x="6916220" y="4846796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8C89BCE-70A2-4EFA-AF6D-9A94EA7C8CF0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C3ECD5F-77C1-4334-A2F8-01324317B6DD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100 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401C66F-D260-48FC-B6EA-E501530CFC78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5 – MATRIZ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059687A-A709-4F89-B4E0-BF2486162533}"/>
              </a:ext>
            </a:extLst>
          </p:cNvPr>
          <p:cNvSpPr txBox="1"/>
          <p:nvPr/>
        </p:nvSpPr>
        <p:spPr>
          <a:xfrm>
            <a:off x="527299" y="4388317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8110D0C-8920-4089-B4CB-5B8FEA74B27A}"/>
              </a:ext>
            </a:extLst>
          </p:cNvPr>
          <p:cNvSpPr txBox="1"/>
          <p:nvPr/>
        </p:nvSpPr>
        <p:spPr>
          <a:xfrm>
            <a:off x="4099726" y="542979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B5FF4A29-2276-4809-9ED8-75D8C9C1FE1C}"/>
              </a:ext>
            </a:extLst>
          </p:cNvPr>
          <p:cNvSpPr txBox="1"/>
          <p:nvPr/>
        </p:nvSpPr>
        <p:spPr>
          <a:xfrm>
            <a:off x="527299" y="4846796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9B1DD537-DCE1-42B3-80BD-E73D624AA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869336"/>
              </p:ext>
            </p:extLst>
          </p:nvPr>
        </p:nvGraphicFramePr>
        <p:xfrm>
          <a:off x="2937153" y="2427765"/>
          <a:ext cx="3370730" cy="184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4146">
                  <a:extLst>
                    <a:ext uri="{9D8B030D-6E8A-4147-A177-3AD203B41FA5}">
                      <a16:colId xmlns:a16="http://schemas.microsoft.com/office/drawing/2014/main" val="333661315"/>
                    </a:ext>
                  </a:extLst>
                </a:gridCol>
                <a:gridCol w="674146">
                  <a:extLst>
                    <a:ext uri="{9D8B030D-6E8A-4147-A177-3AD203B41FA5}">
                      <a16:colId xmlns:a16="http://schemas.microsoft.com/office/drawing/2014/main" val="1761442069"/>
                    </a:ext>
                  </a:extLst>
                </a:gridCol>
                <a:gridCol w="674146">
                  <a:extLst>
                    <a:ext uri="{9D8B030D-6E8A-4147-A177-3AD203B41FA5}">
                      <a16:colId xmlns:a16="http://schemas.microsoft.com/office/drawing/2014/main" val="511540130"/>
                    </a:ext>
                  </a:extLst>
                </a:gridCol>
                <a:gridCol w="674146">
                  <a:extLst>
                    <a:ext uri="{9D8B030D-6E8A-4147-A177-3AD203B41FA5}">
                      <a16:colId xmlns:a16="http://schemas.microsoft.com/office/drawing/2014/main" val="2641604092"/>
                    </a:ext>
                  </a:extLst>
                </a:gridCol>
                <a:gridCol w="674146">
                  <a:extLst>
                    <a:ext uri="{9D8B030D-6E8A-4147-A177-3AD203B41FA5}">
                      <a16:colId xmlns:a16="http://schemas.microsoft.com/office/drawing/2014/main" val="1075740851"/>
                    </a:ext>
                  </a:extLst>
                </a:gridCol>
              </a:tblGrid>
              <a:tr h="36995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251157"/>
                  </a:ext>
                </a:extLst>
              </a:tr>
              <a:tr h="369951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26994"/>
                  </a:ext>
                </a:extLst>
              </a:tr>
              <a:tr h="369951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000185"/>
                  </a:ext>
                </a:extLst>
              </a:tr>
              <a:tr h="369951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2004742"/>
                  </a:ext>
                </a:extLst>
              </a:tr>
              <a:tr h="369951"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50115"/>
                  </a:ext>
                </a:extLst>
              </a:tr>
            </a:tbl>
          </a:graphicData>
        </a:graphic>
      </p:graphicFrame>
      <p:sp>
        <p:nvSpPr>
          <p:cNvPr id="22" name="Title 1">
            <a:extLst>
              <a:ext uri="{FF2B5EF4-FFF2-40B4-BE49-F238E27FC236}">
                <a16:creationId xmlns:a16="http://schemas.microsoft.com/office/drawing/2014/main" id="{A526E11F-C933-432D-B906-8E00E5666F17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  <p:extLst>
      <p:ext uri="{BB962C8B-B14F-4D97-AF65-F5344CB8AC3E}">
        <p14:creationId xmlns:p14="http://schemas.microsoft.com/office/powerpoint/2010/main" val="1764339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redondeado 8">
            <a:extLst>
              <a:ext uri="{FF2B5EF4-FFF2-40B4-BE49-F238E27FC236}">
                <a16:creationId xmlns:a16="http://schemas.microsoft.com/office/drawing/2014/main" id="{059B5CE0-B1CD-4A6F-89EA-CB92C5851EE6}"/>
              </a:ext>
            </a:extLst>
          </p:cNvPr>
          <p:cNvSpPr/>
          <p:nvPr/>
        </p:nvSpPr>
        <p:spPr>
          <a:xfrm>
            <a:off x="6503669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INICIO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4" name="Rectángulo redondeado 1">
            <a:extLst>
              <a:ext uri="{FF2B5EF4-FFF2-40B4-BE49-F238E27FC236}">
                <a16:creationId xmlns:a16="http://schemas.microsoft.com/office/drawing/2014/main" id="{87A28332-D0B0-4E14-A5F4-71E3E13B6033}"/>
              </a:ext>
            </a:extLst>
          </p:cNvPr>
          <p:cNvSpPr/>
          <p:nvPr/>
        </p:nvSpPr>
        <p:spPr>
          <a:xfrm>
            <a:off x="4128757" y="1216275"/>
            <a:ext cx="4639649" cy="46032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56DB848-EC85-4A62-81DF-2BDFEDB365C8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rgbClr val="0000CC"/>
                </a:solidFill>
                <a:latin typeface="Pythia" panose="020B0603050302020204" pitchFamily="34" charset="0"/>
              </a:rPr>
              <a:t>KACH!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BDE2814A-5504-4429-8C31-0E249DCF7A5C}"/>
              </a:ext>
            </a:extLst>
          </p:cNvPr>
          <p:cNvSpPr/>
          <p:nvPr/>
        </p:nvSpPr>
        <p:spPr>
          <a:xfrm>
            <a:off x="4128757" y="288996"/>
            <a:ext cx="5008784" cy="927279"/>
          </a:xfrm>
          <a:prstGeom prst="rect">
            <a:avLst/>
          </a:prstGeom>
          <a:noFill/>
          <a:ln w="25400">
            <a:noFill/>
            <a:prstDash val="solid"/>
          </a:ln>
        </p:spPr>
        <p:txBody>
          <a:bodyPr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Gunplay" panose="04010506050000020003" pitchFamily="82" charset="0"/>
              </a:rPr>
              <a:t>PUNTUACIÓN</a:t>
            </a:r>
            <a:endParaRPr lang="es-ES" sz="3200" dirty="0">
              <a:solidFill>
                <a:schemeClr val="bg1"/>
              </a:solidFill>
              <a:latin typeface="Gunplay" panose="04010506050000020003" pitchFamily="82" charset="0"/>
            </a:endParaRPr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FEA3C332-8439-48AD-B12B-E8FD9A59C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435672"/>
              </p:ext>
            </p:extLst>
          </p:nvPr>
        </p:nvGraphicFramePr>
        <p:xfrm>
          <a:off x="4128756" y="1216275"/>
          <a:ext cx="4639650" cy="47548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31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9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5021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8477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Rectángulo 1048595"/>
          <p:cNvSpPr/>
          <p:nvPr/>
        </p:nvSpPr>
        <p:spPr>
          <a:xfrm>
            <a:off x="1" y="0"/>
            <a:ext cx="9137540" cy="5337570"/>
          </a:xfrm>
          <a:prstGeom prst="rect">
            <a:avLst/>
          </a:prstGeom>
          <a:noFill/>
          <a:ln w="25400">
            <a:noFill/>
            <a:prstDash val="solid"/>
          </a:ln>
        </p:spPr>
        <p:txBody>
          <a:bodyPr anchor="ctr"/>
          <a:lstStyle/>
          <a:p>
            <a:pPr algn="ctr"/>
            <a:r>
              <a:rPr lang="en-US" altLang="es-ES" sz="3100" b="1" dirty="0">
                <a:solidFill>
                  <a:srgbClr val="0000CC"/>
                </a:solidFill>
                <a:latin typeface="Neuropol" panose="020F0607030201010804" pitchFamily="34" charset="0"/>
              </a:rPr>
              <a:t>¿ </a:t>
            </a:r>
            <a:r>
              <a:rPr lang="es-CO" altLang="es-ES" sz="3100" b="1" dirty="0">
                <a:solidFill>
                  <a:srgbClr val="0000CC"/>
                </a:solidFill>
                <a:latin typeface="Neuropol" panose="020F0607030201010804" pitchFamily="34" charset="0"/>
              </a:rPr>
              <a:t>Desea</a:t>
            </a:r>
            <a:r>
              <a:rPr lang="en-US" altLang="es-ES" sz="3100" b="1" dirty="0">
                <a:solidFill>
                  <a:srgbClr val="0000CC"/>
                </a:solidFill>
                <a:latin typeface="Neuropol" panose="020F0607030201010804" pitchFamily="34" charset="0"/>
              </a:rPr>
              <a:t> </a:t>
            </a:r>
            <a:r>
              <a:rPr lang="es-CO" altLang="es-ES" sz="3100" b="1" dirty="0">
                <a:solidFill>
                  <a:srgbClr val="0000CC"/>
                </a:solidFill>
                <a:latin typeface="Neuropol" panose="020F0607030201010804" pitchFamily="34" charset="0"/>
              </a:rPr>
              <a:t>salir</a:t>
            </a:r>
            <a:r>
              <a:rPr lang="en-US" altLang="es-ES" sz="3100" b="1" dirty="0">
                <a:solidFill>
                  <a:srgbClr val="0000CC"/>
                </a:solidFill>
                <a:latin typeface="Neuropol" panose="020F0607030201010804" pitchFamily="34" charset="0"/>
              </a:rPr>
              <a:t>?</a:t>
            </a:r>
            <a:endParaRPr lang="es-ES" sz="3100" b="1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6" name="Rectángulo redondeado 7">
            <a:extLst>
              <a:ext uri="{FF2B5EF4-FFF2-40B4-BE49-F238E27FC236}">
                <a16:creationId xmlns:a16="http://schemas.microsoft.com/office/drawing/2014/main" id="{7DA73F83-5636-4336-8EB7-D50430CB1CCB}"/>
              </a:ext>
            </a:extLst>
          </p:cNvPr>
          <p:cNvSpPr/>
          <p:nvPr/>
        </p:nvSpPr>
        <p:spPr>
          <a:xfrm>
            <a:off x="4128757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SI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8" name="Rectángulo redondeado 8">
            <a:extLst>
              <a:ext uri="{FF2B5EF4-FFF2-40B4-BE49-F238E27FC236}">
                <a16:creationId xmlns:a16="http://schemas.microsoft.com/office/drawing/2014/main" id="{D186568D-6052-4FC3-BF19-D9352D05D270}"/>
              </a:ext>
            </a:extLst>
          </p:cNvPr>
          <p:cNvSpPr/>
          <p:nvPr/>
        </p:nvSpPr>
        <p:spPr>
          <a:xfrm>
            <a:off x="6478087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dirty="0">
                <a:solidFill>
                  <a:srgbClr val="0000CC"/>
                </a:solidFill>
                <a:latin typeface="Neuropol" panose="020F0607030201010804" pitchFamily="34" charset="0"/>
              </a:rPr>
              <a:t>NO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6F92EDA-29C0-44E0-A027-E644FB622876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rgbClr val="0000CC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  <p:extLst>
      <p:ext uri="{BB962C8B-B14F-4D97-AF65-F5344CB8AC3E}">
        <p14:creationId xmlns:p14="http://schemas.microsoft.com/office/powerpoint/2010/main" val="2118362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Rectángulo redondeado 1048600"/>
          <p:cNvSpPr/>
          <p:nvPr/>
        </p:nvSpPr>
        <p:spPr>
          <a:xfrm>
            <a:off x="5468738" y="1477528"/>
            <a:ext cx="3048000" cy="6527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b="1" dirty="0">
                <a:solidFill>
                  <a:srgbClr val="0000CC"/>
                </a:solidFill>
                <a:latin typeface="Neuropol" panose="020F0607030201010804" pitchFamily="34" charset="0"/>
              </a:rPr>
              <a:t>TUTORIAL</a:t>
            </a:r>
            <a:endParaRPr lang="es-ES" b="1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048602" name="Rectángulo redondeado 1048601"/>
          <p:cNvSpPr/>
          <p:nvPr/>
        </p:nvSpPr>
        <p:spPr>
          <a:xfrm>
            <a:off x="5468738" y="2743519"/>
            <a:ext cx="3048000" cy="622680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b="1" dirty="0">
                <a:solidFill>
                  <a:srgbClr val="0000CC"/>
                </a:solidFill>
                <a:latin typeface="Neuropol" panose="020F0607030201010804" pitchFamily="34" charset="0"/>
              </a:rPr>
              <a:t>JUGAR</a:t>
            </a:r>
            <a:endParaRPr lang="es-ES" b="1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048603" name="Rectángulo redondeado 1048602"/>
          <p:cNvSpPr/>
          <p:nvPr/>
        </p:nvSpPr>
        <p:spPr>
          <a:xfrm>
            <a:off x="5468738" y="4018430"/>
            <a:ext cx="3048000" cy="644006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b="1" dirty="0">
                <a:solidFill>
                  <a:srgbClr val="0000CC"/>
                </a:solidFill>
                <a:latin typeface="Neuropol" panose="020F0607030201010804" pitchFamily="34" charset="0"/>
              </a:rPr>
              <a:t>PUNTUACIÓN</a:t>
            </a:r>
            <a:endParaRPr lang="es-ES" b="1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048604" name="Rectángulo redondeado 1048603"/>
          <p:cNvSpPr/>
          <p:nvPr/>
        </p:nvSpPr>
        <p:spPr>
          <a:xfrm>
            <a:off x="5468738" y="5293340"/>
            <a:ext cx="3048000" cy="615092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b="1" dirty="0">
                <a:solidFill>
                  <a:srgbClr val="0000CC"/>
                </a:solidFill>
                <a:latin typeface="Neuropol" panose="020F0607030201010804" pitchFamily="34" charset="0"/>
              </a:rPr>
              <a:t>SALIR</a:t>
            </a:r>
            <a:endParaRPr lang="es-ES" b="1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rgbClr val="0000CC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Rectángulo 1048595"/>
          <p:cNvSpPr/>
          <p:nvPr/>
        </p:nvSpPr>
        <p:spPr>
          <a:xfrm>
            <a:off x="5627077" y="288996"/>
            <a:ext cx="3510464" cy="927279"/>
          </a:xfrm>
          <a:prstGeom prst="rect">
            <a:avLst/>
          </a:prstGeom>
          <a:noFill/>
          <a:ln w="25400">
            <a:noFill/>
            <a:prstDash val="solid"/>
          </a:ln>
        </p:spPr>
        <p:txBody>
          <a:bodyPr anchor="ctr"/>
          <a:lstStyle/>
          <a:p>
            <a:pPr algn="ctr"/>
            <a:r>
              <a:rPr lang="en-US" altLang="es-ES" sz="3200" dirty="0">
                <a:solidFill>
                  <a:srgbClr val="FFFF00"/>
                </a:solidFill>
                <a:latin typeface="Gunplay" panose="04010506050000020003" pitchFamily="82" charset="0"/>
              </a:rPr>
              <a:t>TUTORIAL</a:t>
            </a:r>
            <a:endParaRPr lang="es-ES" sz="3200" dirty="0">
              <a:solidFill>
                <a:srgbClr val="FFFF00"/>
              </a:solidFill>
              <a:latin typeface="Gunplay" panose="04010506050000020003" pitchFamily="82" charset="0"/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4128757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CONTINUAR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9" name="Rectángulo redondeado 8"/>
          <p:cNvSpPr/>
          <p:nvPr/>
        </p:nvSpPr>
        <p:spPr>
          <a:xfrm>
            <a:off x="6478087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INICIO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2" name="Rectángulo redondeado 1"/>
          <p:cNvSpPr/>
          <p:nvPr/>
        </p:nvSpPr>
        <p:spPr>
          <a:xfrm>
            <a:off x="4128757" y="1216275"/>
            <a:ext cx="4639649" cy="46032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Existen diferentes métodos para transformar un mensaje. 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A lo largo de la historia se han creado diferentes formas de codificar la información.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En este juego veremos 5 </a:t>
            </a:r>
            <a:r>
              <a:rPr lang="es-CO" sz="1600" dirty="0" err="1">
                <a:solidFill>
                  <a:srgbClr val="0000CC"/>
                </a:solidFill>
                <a:latin typeface="Neuropol" panose="020F0607030201010804" pitchFamily="34" charset="0"/>
              </a:rPr>
              <a:t>metodos</a:t>
            </a:r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 de “encriptar” y “desencriptar” un mensaje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Código Secreto</a:t>
            </a: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Código ATBAS</a:t>
            </a: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Cifra de </a:t>
            </a:r>
            <a:r>
              <a:rPr lang="es-CO" sz="1600" dirty="0" err="1">
                <a:solidFill>
                  <a:srgbClr val="0000CC"/>
                </a:solidFill>
                <a:latin typeface="Neuropol" panose="020F0607030201010804" pitchFamily="34" charset="0"/>
              </a:rPr>
              <a:t>Polibi</a:t>
            </a:r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Cifra de Cesar</a:t>
            </a: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Matriz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3201DDE-8B61-40C2-925D-55AF2916C436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rgbClr val="0000CC"/>
                </a:solidFill>
                <a:latin typeface="Pythia" panose="020B0603050302020204" pitchFamily="34" charset="0"/>
              </a:rPr>
              <a:t>KACH!</a:t>
            </a:r>
          </a:p>
        </p:txBody>
      </p:sp>
    </p:spTree>
    <p:extLst>
      <p:ext uri="{BB962C8B-B14F-4D97-AF65-F5344CB8AC3E}">
        <p14:creationId xmlns:p14="http://schemas.microsoft.com/office/powerpoint/2010/main" val="4115503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redondeado 7"/>
          <p:cNvSpPr/>
          <p:nvPr/>
        </p:nvSpPr>
        <p:spPr>
          <a:xfrm>
            <a:off x="4128757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CONTINUAR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B37DE29-6A81-4BAB-812A-26045960250F}"/>
              </a:ext>
            </a:extLst>
          </p:cNvPr>
          <p:cNvSpPr/>
          <p:nvPr/>
        </p:nvSpPr>
        <p:spPr>
          <a:xfrm>
            <a:off x="5627077" y="288996"/>
            <a:ext cx="3510464" cy="927279"/>
          </a:xfrm>
          <a:prstGeom prst="rect">
            <a:avLst/>
          </a:prstGeom>
          <a:noFill/>
          <a:ln w="25400">
            <a:noFill/>
            <a:prstDash val="solid"/>
          </a:ln>
        </p:spPr>
        <p:txBody>
          <a:bodyPr anchor="ctr"/>
          <a:lstStyle/>
          <a:p>
            <a:pPr algn="ctr"/>
            <a:r>
              <a:rPr lang="en-US" altLang="es-ES" sz="3200" dirty="0">
                <a:solidFill>
                  <a:srgbClr val="FFFF00"/>
                </a:solidFill>
                <a:latin typeface="Gunplay" panose="04010506050000020003" pitchFamily="82" charset="0"/>
              </a:rPr>
              <a:t>TUTORIAL</a:t>
            </a:r>
            <a:endParaRPr lang="es-ES" sz="3200" dirty="0">
              <a:solidFill>
                <a:srgbClr val="FFFF00"/>
              </a:solidFill>
              <a:latin typeface="Gunplay" panose="04010506050000020003" pitchFamily="8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3E54689-1E28-4C63-9353-427EBED7ADBF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rgbClr val="0000CC"/>
                </a:solidFill>
                <a:latin typeface="Adonais" pitchFamily="2" charset="0"/>
              </a:rPr>
              <a:t>KACH!</a:t>
            </a:r>
          </a:p>
        </p:txBody>
      </p:sp>
      <p:sp>
        <p:nvSpPr>
          <p:cNvPr id="15" name="Rectángulo redondeado 8">
            <a:extLst>
              <a:ext uri="{FF2B5EF4-FFF2-40B4-BE49-F238E27FC236}">
                <a16:creationId xmlns:a16="http://schemas.microsoft.com/office/drawing/2014/main" id="{A5973E84-0D34-4C78-B355-2D1434414CA4}"/>
              </a:ext>
            </a:extLst>
          </p:cNvPr>
          <p:cNvSpPr/>
          <p:nvPr/>
        </p:nvSpPr>
        <p:spPr>
          <a:xfrm>
            <a:off x="6503669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INICIO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6" name="Rectángulo redondeado 1">
            <a:extLst>
              <a:ext uri="{FF2B5EF4-FFF2-40B4-BE49-F238E27FC236}">
                <a16:creationId xmlns:a16="http://schemas.microsoft.com/office/drawing/2014/main" id="{DDB2B6D9-0C53-48F7-A88E-5018B76D3DC3}"/>
              </a:ext>
            </a:extLst>
          </p:cNvPr>
          <p:cNvSpPr/>
          <p:nvPr/>
        </p:nvSpPr>
        <p:spPr>
          <a:xfrm>
            <a:off x="4128757" y="1216275"/>
            <a:ext cx="4639649" cy="46032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MECANICA DE JUEGO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Hay 3 oportunidades para descubrir o codificar el mensaje por reto. 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Si cumples el objetivo en la primera oportunidad hay bonificación +50. 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Por cada 1000 puntos, desbloqueas un nuevo método.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Hay una pista por cada reto.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Si no descubres el mensaje, o no codificas correctamente, se acaba la partida.</a:t>
            </a:r>
          </a:p>
        </p:txBody>
      </p:sp>
    </p:spTree>
    <p:extLst>
      <p:ext uri="{BB962C8B-B14F-4D97-AF65-F5344CB8AC3E}">
        <p14:creationId xmlns:p14="http://schemas.microsoft.com/office/powerpoint/2010/main" val="40906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redondeado 7">
            <a:extLst>
              <a:ext uri="{FF2B5EF4-FFF2-40B4-BE49-F238E27FC236}">
                <a16:creationId xmlns:a16="http://schemas.microsoft.com/office/drawing/2014/main" id="{927CDD71-C758-4586-80B8-2338131E1793}"/>
              </a:ext>
            </a:extLst>
          </p:cNvPr>
          <p:cNvSpPr/>
          <p:nvPr/>
        </p:nvSpPr>
        <p:spPr>
          <a:xfrm>
            <a:off x="4128757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CONTINUAR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3" name="Rectángulo redondeado 8">
            <a:extLst>
              <a:ext uri="{FF2B5EF4-FFF2-40B4-BE49-F238E27FC236}">
                <a16:creationId xmlns:a16="http://schemas.microsoft.com/office/drawing/2014/main" id="{059B5CE0-B1CD-4A6F-89EA-CB92C5851EE6}"/>
              </a:ext>
            </a:extLst>
          </p:cNvPr>
          <p:cNvSpPr/>
          <p:nvPr/>
        </p:nvSpPr>
        <p:spPr>
          <a:xfrm>
            <a:off x="6503669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INICIO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4" name="Rectángulo redondeado 1">
            <a:extLst>
              <a:ext uri="{FF2B5EF4-FFF2-40B4-BE49-F238E27FC236}">
                <a16:creationId xmlns:a16="http://schemas.microsoft.com/office/drawing/2014/main" id="{87A28332-D0B0-4E14-A5F4-71E3E13B6033}"/>
              </a:ext>
            </a:extLst>
          </p:cNvPr>
          <p:cNvSpPr/>
          <p:nvPr/>
        </p:nvSpPr>
        <p:spPr>
          <a:xfrm>
            <a:off x="4128757" y="1216275"/>
            <a:ext cx="4639649" cy="46032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CODIGO SECRETO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RETO</a:t>
            </a: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Encriptar Mensaje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Transformar el mensaje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PISTA</a:t>
            </a: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“Frase invertida”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*********************************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MENSAJE</a:t>
            </a:r>
          </a:p>
          <a:p>
            <a:pPr algn="ctr"/>
            <a:r>
              <a:rPr lang="es-CO" sz="1600" dirty="0">
                <a:solidFill>
                  <a:schemeClr val="tx1"/>
                </a:solidFill>
                <a:latin typeface="Neuropol" panose="020F0607030201010804" pitchFamily="34" charset="0"/>
              </a:rPr>
              <a:t>“MENSAJE ENCRIPTADO”</a:t>
            </a:r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SOLUCION</a:t>
            </a:r>
          </a:p>
          <a:p>
            <a:pPr algn="ctr"/>
            <a:r>
              <a:rPr lang="es-CO" sz="1600" dirty="0">
                <a:solidFill>
                  <a:schemeClr val="tx1"/>
                </a:solidFill>
                <a:latin typeface="Neuropol" panose="020F0607030201010804" pitchFamily="34" charset="0"/>
              </a:rPr>
              <a:t>“ODATPIRCNE EJASNEM”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56DB848-EC85-4A62-81DF-2BDFEDB365C8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rgbClr val="0000CC"/>
                </a:solidFill>
                <a:latin typeface="Pythia" panose="020B0603050302020204" pitchFamily="34" charset="0"/>
              </a:rPr>
              <a:t>KACH!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BDE2814A-5504-4429-8C31-0E249DCF7A5C}"/>
              </a:ext>
            </a:extLst>
          </p:cNvPr>
          <p:cNvSpPr/>
          <p:nvPr/>
        </p:nvSpPr>
        <p:spPr>
          <a:xfrm>
            <a:off x="4128757" y="288996"/>
            <a:ext cx="5008784" cy="927279"/>
          </a:xfrm>
          <a:prstGeom prst="rect">
            <a:avLst/>
          </a:prstGeom>
          <a:noFill/>
          <a:ln w="25400">
            <a:noFill/>
            <a:prstDash val="solid"/>
          </a:ln>
        </p:spPr>
        <p:txBody>
          <a:bodyPr anchor="ctr"/>
          <a:lstStyle/>
          <a:p>
            <a:pPr algn="ctr"/>
            <a:r>
              <a:rPr lang="en-US" altLang="es-ES" sz="3200" dirty="0">
                <a:solidFill>
                  <a:srgbClr val="FFFF00"/>
                </a:solidFill>
                <a:latin typeface="Gunplay" panose="04010506050000020003" pitchFamily="82" charset="0"/>
              </a:rPr>
              <a:t>TUTORIAL - EJEMPLO</a:t>
            </a:r>
            <a:endParaRPr lang="es-ES" sz="3200" dirty="0">
              <a:solidFill>
                <a:srgbClr val="FFFF00"/>
              </a:solidFill>
              <a:latin typeface="Gunplay" panose="04010506050000020003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113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redondeado 7">
            <a:extLst>
              <a:ext uri="{FF2B5EF4-FFF2-40B4-BE49-F238E27FC236}">
                <a16:creationId xmlns:a16="http://schemas.microsoft.com/office/drawing/2014/main" id="{927CDD71-C758-4586-80B8-2338131E1793}"/>
              </a:ext>
            </a:extLst>
          </p:cNvPr>
          <p:cNvSpPr/>
          <p:nvPr/>
        </p:nvSpPr>
        <p:spPr>
          <a:xfrm>
            <a:off x="4128757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CONTINUAR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3" name="Rectángulo redondeado 8">
            <a:extLst>
              <a:ext uri="{FF2B5EF4-FFF2-40B4-BE49-F238E27FC236}">
                <a16:creationId xmlns:a16="http://schemas.microsoft.com/office/drawing/2014/main" id="{059B5CE0-B1CD-4A6F-89EA-CB92C5851EE6}"/>
              </a:ext>
            </a:extLst>
          </p:cNvPr>
          <p:cNvSpPr/>
          <p:nvPr/>
        </p:nvSpPr>
        <p:spPr>
          <a:xfrm>
            <a:off x="6503669" y="6070179"/>
            <a:ext cx="2264737" cy="367024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es-ES" dirty="0">
                <a:solidFill>
                  <a:srgbClr val="0000CC"/>
                </a:solidFill>
                <a:latin typeface="Neuropol" panose="020F0607030201010804" pitchFamily="34" charset="0"/>
              </a:rPr>
              <a:t>INICIO</a:t>
            </a:r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4" name="Rectángulo redondeado 1">
            <a:extLst>
              <a:ext uri="{FF2B5EF4-FFF2-40B4-BE49-F238E27FC236}">
                <a16:creationId xmlns:a16="http://schemas.microsoft.com/office/drawing/2014/main" id="{87A28332-D0B0-4E14-A5F4-71E3E13B6033}"/>
              </a:ext>
            </a:extLst>
          </p:cNvPr>
          <p:cNvSpPr/>
          <p:nvPr/>
        </p:nvSpPr>
        <p:spPr>
          <a:xfrm>
            <a:off x="4128757" y="1216275"/>
            <a:ext cx="4639649" cy="46032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CODIGO SECRETO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RETO</a:t>
            </a: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Desencriptar Mensaje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Transformar el mensaje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PISTA</a:t>
            </a: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“Frase invertida”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*********************************</a:t>
            </a:r>
          </a:p>
          <a:p>
            <a:pPr algn="ctr"/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EJEMPLO</a:t>
            </a:r>
          </a:p>
          <a:p>
            <a:pPr algn="ctr"/>
            <a:r>
              <a:rPr lang="es-CO" sz="1600" dirty="0">
                <a:solidFill>
                  <a:schemeClr val="tx1"/>
                </a:solidFill>
                <a:latin typeface="Neuropol" panose="020F0607030201010804" pitchFamily="34" charset="0"/>
              </a:rPr>
              <a:t>“ODATPIRCNE EJASNEM”</a:t>
            </a:r>
          </a:p>
          <a:p>
            <a:pPr algn="ctr"/>
            <a:endParaRPr lang="es-CO" sz="1600" dirty="0">
              <a:solidFill>
                <a:schemeClr val="tx1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sz="1600" dirty="0">
                <a:solidFill>
                  <a:srgbClr val="0000CC"/>
                </a:solidFill>
                <a:latin typeface="Neuropol" panose="020F0607030201010804" pitchFamily="34" charset="0"/>
              </a:rPr>
              <a:t>SOLUCION</a:t>
            </a:r>
          </a:p>
          <a:p>
            <a:pPr algn="ctr"/>
            <a:r>
              <a:rPr lang="es-CO" sz="1600" dirty="0">
                <a:solidFill>
                  <a:schemeClr val="tx1"/>
                </a:solidFill>
                <a:latin typeface="Neuropol" panose="020F0607030201010804" pitchFamily="34" charset="0"/>
              </a:rPr>
              <a:t>“MENSAJE ENCRIPTADO”</a:t>
            </a:r>
            <a:endParaRPr lang="es-CO" sz="1600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56DB848-EC85-4A62-81DF-2BDFEDB365C8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rgbClr val="0000CC"/>
                </a:solidFill>
                <a:latin typeface="Pythia" panose="020B0603050302020204" pitchFamily="34" charset="0"/>
              </a:rPr>
              <a:t>KACH!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BDE2814A-5504-4429-8C31-0E249DCF7A5C}"/>
              </a:ext>
            </a:extLst>
          </p:cNvPr>
          <p:cNvSpPr/>
          <p:nvPr/>
        </p:nvSpPr>
        <p:spPr>
          <a:xfrm>
            <a:off x="4128757" y="288996"/>
            <a:ext cx="5008784" cy="927279"/>
          </a:xfrm>
          <a:prstGeom prst="rect">
            <a:avLst/>
          </a:prstGeom>
          <a:noFill/>
          <a:ln w="25400">
            <a:noFill/>
            <a:prstDash val="solid"/>
          </a:ln>
        </p:spPr>
        <p:txBody>
          <a:bodyPr anchor="ctr"/>
          <a:lstStyle/>
          <a:p>
            <a:pPr algn="ctr"/>
            <a:r>
              <a:rPr lang="en-US" altLang="es-ES" sz="3200" dirty="0">
                <a:solidFill>
                  <a:srgbClr val="FFFF00"/>
                </a:solidFill>
                <a:latin typeface="Gunplay" panose="04010506050000020003" pitchFamily="82" charset="0"/>
              </a:rPr>
              <a:t>TUTORIAL - EJEMPLO</a:t>
            </a:r>
            <a:endParaRPr lang="es-ES" sz="3200" dirty="0">
              <a:solidFill>
                <a:srgbClr val="FFFF00"/>
              </a:solidFill>
              <a:latin typeface="Gunplay" panose="04010506050000020003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575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9601"/>
            <a:ext cx="9143999" cy="927279"/>
          </a:xfrm>
          <a:prstGeom prst="rect">
            <a:avLst/>
          </a:prstGeom>
          <a:noFill/>
          <a:ln w="25400">
            <a:noFill/>
            <a:prstDash val="solid"/>
          </a:ln>
        </p:spPr>
        <p:txBody>
          <a:bodyPr anchor="ctr"/>
          <a:lstStyle/>
          <a:p>
            <a:pPr algn="ctr"/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2" name="Rectángulo redondeado 1"/>
          <p:cNvSpPr/>
          <p:nvPr/>
        </p:nvSpPr>
        <p:spPr>
          <a:xfrm>
            <a:off x="527299" y="783771"/>
            <a:ext cx="8190439" cy="22005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1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Transformar el mensaje: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“LOS TEXTOS JUDÍOS FUERON ENCRIPTADOS”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FA18DBF-25C5-4E9B-9A92-7E59242491FE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8686E09-6DFD-4AB9-B5CB-B0C308FC3705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00E4A44-3BC7-43EA-9DC6-EEDC3B54FAB0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0 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0C571FC-70A9-49E4-A289-0BEA6AD6DCFF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1 - CÓDIGO SECRETO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C8C6B3F-6A8F-4532-8378-21E84B2B00BB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5630556-E7A4-4F47-81E4-202D361AA4C2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E2E5903-B41E-41C1-8196-90C5D41F4C68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9601"/>
            <a:ext cx="9143999" cy="927279"/>
          </a:xfrm>
          <a:prstGeom prst="rect">
            <a:avLst/>
          </a:prstGeom>
          <a:noFill/>
          <a:ln w="25400">
            <a:noFill/>
            <a:prstDash val="solid"/>
          </a:ln>
        </p:spPr>
        <p:txBody>
          <a:bodyPr anchor="ctr"/>
          <a:lstStyle/>
          <a:p>
            <a:pPr algn="ctr"/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2" name="Rectángulo redondeado 1"/>
          <p:cNvSpPr/>
          <p:nvPr/>
        </p:nvSpPr>
        <p:spPr>
          <a:xfrm>
            <a:off x="527299" y="783771"/>
            <a:ext cx="8190439" cy="22005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1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Transformar el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“LOS TEXTOS JUDÍOS FUERON ENCRIPTADOS”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FA18DBF-25C5-4E9B-9A92-7E59242491FE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8686E09-6DFD-4AB9-B5CB-B0C308FC3705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00E4A44-3BC7-43EA-9DC6-EEDC3B54FAB0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0 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0C571FC-70A9-49E4-A289-0BEA6AD6DCFF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1 - CÓDIGO SECRETO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C8C6B3F-6A8F-4532-8378-21E84B2B00BB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5630556-E7A4-4F47-81E4-202D361AA4C2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E2E5903-B41E-41C1-8196-90C5D41F4C68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</p:spTree>
    <p:extLst>
      <p:ext uri="{BB962C8B-B14F-4D97-AF65-F5344CB8AC3E}">
        <p14:creationId xmlns:p14="http://schemas.microsoft.com/office/powerpoint/2010/main" val="2410708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9601"/>
            <a:ext cx="9143999" cy="927279"/>
          </a:xfrm>
          <a:prstGeom prst="rect">
            <a:avLst/>
          </a:prstGeom>
          <a:noFill/>
          <a:ln w="25400">
            <a:noFill/>
            <a:prstDash val="solid"/>
          </a:ln>
        </p:spPr>
        <p:txBody>
          <a:bodyPr anchor="ctr"/>
          <a:lstStyle/>
          <a:p>
            <a:pPr algn="ctr"/>
            <a:endParaRPr lang="es-ES" dirty="0">
              <a:solidFill>
                <a:srgbClr val="0000CC"/>
              </a:solidFill>
              <a:latin typeface="Neuropol" panose="020F0607030201010804" pitchFamily="34" charset="0"/>
            </a:endParaRPr>
          </a:p>
        </p:txBody>
      </p:sp>
      <p:sp>
        <p:nvSpPr>
          <p:cNvPr id="2" name="Rectángulo redondeado 1"/>
          <p:cNvSpPr/>
          <p:nvPr/>
        </p:nvSpPr>
        <p:spPr>
          <a:xfrm>
            <a:off x="527299" y="783771"/>
            <a:ext cx="8190439" cy="22005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RETO 2 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Desencriptar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OBJETIVO</a:t>
            </a: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Transformar el mensaje</a:t>
            </a:r>
          </a:p>
          <a:p>
            <a:pPr algn="ctr"/>
            <a:endParaRPr lang="es-CO" dirty="0">
              <a:solidFill>
                <a:srgbClr val="0000CC"/>
              </a:solidFill>
              <a:latin typeface="Neuropol" panose="020F0607030201010804" pitchFamily="34" charset="0"/>
            </a:endParaRPr>
          </a:p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“SERDNOL SE ANU ANREDOM AINOLIBAB”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6916220" y="5295323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PISTA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6916220" y="3918953"/>
            <a:ext cx="1801518" cy="4086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0000CC"/>
                </a:solidFill>
                <a:latin typeface="Neuropol" panose="020F0607030201010804" pitchFamily="34" charset="0"/>
              </a:rPr>
              <a:t>ENVIAR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FA18DBF-25C5-4E9B-9A92-7E59242491FE}"/>
              </a:ext>
            </a:extLst>
          </p:cNvPr>
          <p:cNvSpPr txBox="1">
            <a:spLocks/>
          </p:cNvSpPr>
          <p:nvPr/>
        </p:nvSpPr>
        <p:spPr>
          <a:xfrm>
            <a:off x="134273" y="5293340"/>
            <a:ext cx="3120229" cy="138592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7200" dirty="0">
                <a:solidFill>
                  <a:schemeClr val="bg1"/>
                </a:solidFill>
                <a:latin typeface="Pythia" panose="020B0603050302020204" pitchFamily="34" charset="0"/>
              </a:rPr>
              <a:t>KACH!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8686E09-6DFD-4AB9-B5CB-B0C308FC3705}"/>
              </a:ext>
            </a:extLst>
          </p:cNvPr>
          <p:cNvSpPr txBox="1"/>
          <p:nvPr/>
        </p:nvSpPr>
        <p:spPr>
          <a:xfrm>
            <a:off x="6916220" y="5986301"/>
            <a:ext cx="1801518" cy="408623"/>
          </a:xfrm>
          <a:prstGeom prst="roundRect">
            <a:avLst/>
          </a:prstGeom>
          <a:solidFill>
            <a:srgbClr val="0000CC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latin typeface="Neuropol" panose="020F0607030201010804" pitchFamily="34" charset="0"/>
              </a:rPr>
              <a:t>INICIO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00E4A44-3BC7-43EA-9DC6-EEDC3B54FAB0}"/>
              </a:ext>
            </a:extLst>
          </p:cNvPr>
          <p:cNvSpPr txBox="1"/>
          <p:nvPr/>
        </p:nvSpPr>
        <p:spPr>
          <a:xfrm>
            <a:off x="498633" y="288574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PUNTAJE: 0 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0C571FC-70A9-49E4-A289-0BEA6AD6DCFF}"/>
              </a:ext>
            </a:extLst>
          </p:cNvPr>
          <p:cNvSpPr txBox="1"/>
          <p:nvPr/>
        </p:nvSpPr>
        <p:spPr>
          <a:xfrm>
            <a:off x="5514447" y="290254"/>
            <a:ext cx="320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NIVEL: 1 - CÓDIGO SECRETO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C8C6B3F-6A8F-4532-8378-21E84B2B00BB}"/>
              </a:ext>
            </a:extLst>
          </p:cNvPr>
          <p:cNvSpPr txBox="1"/>
          <p:nvPr/>
        </p:nvSpPr>
        <p:spPr>
          <a:xfrm>
            <a:off x="527299" y="3326004"/>
            <a:ext cx="819043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Neuropol" panose="020F0607030201010804" pitchFamily="34" charset="0"/>
              </a:rPr>
              <a:t>ESCRIBE TU RESPUESTA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5630556-E7A4-4F47-81E4-202D361AA4C2}"/>
              </a:ext>
            </a:extLst>
          </p:cNvPr>
          <p:cNvSpPr txBox="1"/>
          <p:nvPr/>
        </p:nvSpPr>
        <p:spPr>
          <a:xfrm>
            <a:off x="4099726" y="5295324"/>
            <a:ext cx="2816493" cy="4086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E2E5903-B41E-41C1-8196-90C5D41F4C68}"/>
              </a:ext>
            </a:extLst>
          </p:cNvPr>
          <p:cNvSpPr txBox="1"/>
          <p:nvPr/>
        </p:nvSpPr>
        <p:spPr>
          <a:xfrm>
            <a:off x="527299" y="3918953"/>
            <a:ext cx="2755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FF00"/>
                </a:solidFill>
                <a:latin typeface="Gunplay" panose="04010506050000020003" pitchFamily="82" charset="0"/>
              </a:rPr>
              <a:t>OPORTUNIDADES: 3 </a:t>
            </a:r>
          </a:p>
        </p:txBody>
      </p:sp>
    </p:spTree>
    <p:extLst>
      <p:ext uri="{BB962C8B-B14F-4D97-AF65-F5344CB8AC3E}">
        <p14:creationId xmlns:p14="http://schemas.microsoft.com/office/powerpoint/2010/main" val="2103756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609</Words>
  <Application>Microsoft Office PowerPoint</Application>
  <PresentationFormat>Presentación en pantalla (4:3)</PresentationFormat>
  <Paragraphs>251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8" baseType="lpstr">
      <vt:lpstr>宋体</vt:lpstr>
      <vt:lpstr>Adonais</vt:lpstr>
      <vt:lpstr>Arial</vt:lpstr>
      <vt:lpstr>Calibri</vt:lpstr>
      <vt:lpstr>Calibri Light</vt:lpstr>
      <vt:lpstr>Gunplay</vt:lpstr>
      <vt:lpstr>Neuropol</vt:lpstr>
      <vt:lpstr>Pythia</vt:lpstr>
      <vt:lpstr>Office Theme</vt:lpstr>
      <vt:lpstr>KACH!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Kach!</dc:title>
  <dc:creator>Y6 MAX 3D</dc:creator>
  <cp:lastModifiedBy>Dalia</cp:lastModifiedBy>
  <cp:revision>35</cp:revision>
  <dcterms:created xsi:type="dcterms:W3CDTF">2015-05-14T01:30:45Z</dcterms:created>
  <dcterms:modified xsi:type="dcterms:W3CDTF">2017-10-27T04:52:57Z</dcterms:modified>
</cp:coreProperties>
</file>